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asaran.net/apps/wiki/view/alias/%D4%B1%D5%A4%D6%80%D5%A2%D5%A5%D5%BB%D5%A1%D5%B6" TargetMode="External"/><Relationship Id="rId1" Type="http://schemas.openxmlformats.org/officeDocument/2006/relationships/hyperlink" Target="https://www.dasaran.net/apps/wiki/view/alias/%D5%8C%D5%B8%D6%82%D5%BD%D5%A1%D5%BD%D5%BF%D5%A1%D5%B6" TargetMode="External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asaran.net/apps/wiki/view/alias/%D4%B1%D5%A4%D6%80%D5%A2%D5%A5%D5%BB%D5%A1%D5%B6" TargetMode="External"/><Relationship Id="rId1" Type="http://schemas.openxmlformats.org/officeDocument/2006/relationships/hyperlink" Target="https://www.dasaran.net/apps/wiki/view/alias/%D5%8C%D5%B8%D6%82%D5%BD%D5%A1%D5%BD%D5%BF%D5%A1%D5%B6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2E47B9-0A79-4019-ADD3-1803E41A0536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3B9B8CD-D7BA-4916-B4D9-F29D30FC22C5}">
      <dgm:prSet/>
      <dgm:spPr/>
      <dgm:t>
        <a:bodyPr/>
        <a:lstStyle/>
        <a:p>
          <a:r>
            <a:rPr lang="hy-AM" b="0" i="0" dirty="0"/>
            <a:t>Դարերի ընթացքում մեծ փոփոխություններ է կրել մարզի բնակչության թե´ թվաքանակը, թե´ ազգային կազմը: Ուշ միջնադարում մարզի տարածք են թափանցել թուրքալեզու խաշնարած ցեղերը, որոնք այստեղ գերազանց արոտավայրեր են գտել: Տեղաբնիկների`   հայերի թիվը պակասել է: </a:t>
          </a:r>
          <a:endParaRPr lang="en-US" dirty="0"/>
        </a:p>
      </dgm:t>
    </dgm:pt>
    <dgm:pt modelId="{8A3FD3A8-E428-4094-B6C1-B037BC60CE2F}" type="parTrans" cxnId="{C82F5E0D-000B-4E6E-8DAA-A8E3218AC04B}">
      <dgm:prSet/>
      <dgm:spPr/>
      <dgm:t>
        <a:bodyPr/>
        <a:lstStyle/>
        <a:p>
          <a:endParaRPr lang="en-US"/>
        </a:p>
      </dgm:t>
    </dgm:pt>
    <dgm:pt modelId="{A7A6E8EF-CADA-4CA3-B65B-6B9DE1B9496A}" type="sibTrans" cxnId="{C82F5E0D-000B-4E6E-8DAA-A8E3218AC04B}">
      <dgm:prSet/>
      <dgm:spPr/>
      <dgm:t>
        <a:bodyPr/>
        <a:lstStyle/>
        <a:p>
          <a:endParaRPr lang="en-US"/>
        </a:p>
      </dgm:t>
    </dgm:pt>
    <dgm:pt modelId="{5B6F9556-66BF-47A3-BAA8-C61D7BDC6118}">
      <dgm:prSet/>
      <dgm:spPr/>
      <dgm:t>
        <a:bodyPr/>
        <a:lstStyle/>
        <a:p>
          <a:r>
            <a:rPr lang="hy-AM" b="0" i="0"/>
            <a:t>Արևելյան Հայաստանը </a:t>
          </a:r>
          <a:r>
            <a:rPr lang="hy-AM" b="0" i="0">
              <a:hlinkClick xmlns:r="http://schemas.openxmlformats.org/officeDocument/2006/relationships" r:id="rId1"/>
            </a:rPr>
            <a:t>Ռուսաստան</a:t>
          </a:r>
          <a:r>
            <a:rPr lang="hy-AM" b="0" i="0"/>
            <a:t>ին միանալուց հետո մարզի տարածքում վերաբնակեցվել են զգալի թվով հայեր Արևմտյան Հայաստանից, ինչպես նաև`   ռուս աղանդավորներ: Ներկայումս Գեղարքունիքի բնակչության ազգային կազմը միատարր է: </a:t>
          </a:r>
          <a:endParaRPr lang="en-US"/>
        </a:p>
      </dgm:t>
    </dgm:pt>
    <dgm:pt modelId="{FCB31888-CDA9-44C8-A13B-265C8C65AD37}" type="parTrans" cxnId="{E314963F-9EC3-4149-8ECA-EB562296F536}">
      <dgm:prSet/>
      <dgm:spPr/>
      <dgm:t>
        <a:bodyPr/>
        <a:lstStyle/>
        <a:p>
          <a:endParaRPr lang="en-US"/>
        </a:p>
      </dgm:t>
    </dgm:pt>
    <dgm:pt modelId="{5798C879-5EFF-4B6B-88EB-AE895958D167}" type="sibTrans" cxnId="{E314963F-9EC3-4149-8ECA-EB562296F536}">
      <dgm:prSet/>
      <dgm:spPr/>
      <dgm:t>
        <a:bodyPr/>
        <a:lstStyle/>
        <a:p>
          <a:endParaRPr lang="en-US"/>
        </a:p>
      </dgm:t>
    </dgm:pt>
    <dgm:pt modelId="{222C8640-E1CC-403D-9117-D5030C436CC6}">
      <dgm:prSet/>
      <dgm:spPr/>
      <dgm:t>
        <a:bodyPr/>
        <a:lstStyle/>
        <a:p>
          <a:r>
            <a:rPr lang="hy-AM" b="0" i="0"/>
            <a:t>Վերջին տարիներին ադրբեջանա-հայկական հակամարտության սկզբում ադրբեջանցիները, որ համեմատաբար մեծ թիվ էին կազմում մարզի արևելյան մասում, տեղափոխվեցին </a:t>
          </a:r>
          <a:r>
            <a:rPr lang="hy-AM" b="0" i="0">
              <a:hlinkClick xmlns:r="http://schemas.openxmlformats.org/officeDocument/2006/relationships" r:id="rId2"/>
            </a:rPr>
            <a:t>Ադրբեջան</a:t>
          </a:r>
          <a:r>
            <a:rPr lang="hy-AM" b="0" i="0"/>
            <a:t>: Ազատված գյուղերում բնակություն հաստատեցին Ադրբեջանից փախած հայերը:</a:t>
          </a:r>
          <a:endParaRPr lang="en-US"/>
        </a:p>
      </dgm:t>
    </dgm:pt>
    <dgm:pt modelId="{3371A5DB-FBEB-4608-84F1-2224DE711C16}" type="parTrans" cxnId="{0F163AE7-838F-436E-B0CD-E7CE19E7205C}">
      <dgm:prSet/>
      <dgm:spPr/>
      <dgm:t>
        <a:bodyPr/>
        <a:lstStyle/>
        <a:p>
          <a:endParaRPr lang="en-US"/>
        </a:p>
      </dgm:t>
    </dgm:pt>
    <dgm:pt modelId="{2D9F012B-98E2-499E-83DB-DDE2F56760DF}" type="sibTrans" cxnId="{0F163AE7-838F-436E-B0CD-E7CE19E7205C}">
      <dgm:prSet/>
      <dgm:spPr/>
      <dgm:t>
        <a:bodyPr/>
        <a:lstStyle/>
        <a:p>
          <a:endParaRPr lang="en-US"/>
        </a:p>
      </dgm:t>
    </dgm:pt>
    <dgm:pt modelId="{D013FB5D-2FE6-427A-869B-9AF7C35FCB3C}" type="pres">
      <dgm:prSet presAssocID="{DC2E47B9-0A79-4019-ADD3-1803E41A0536}" presName="vert0" presStyleCnt="0">
        <dgm:presLayoutVars>
          <dgm:dir/>
          <dgm:animOne val="branch"/>
          <dgm:animLvl val="lvl"/>
        </dgm:presLayoutVars>
      </dgm:prSet>
      <dgm:spPr/>
    </dgm:pt>
    <dgm:pt modelId="{85D32F8E-153E-4AB1-93C4-158619ADFD0E}" type="pres">
      <dgm:prSet presAssocID="{D3B9B8CD-D7BA-4916-B4D9-F29D30FC22C5}" presName="thickLine" presStyleLbl="alignNode1" presStyleIdx="0" presStyleCnt="3"/>
      <dgm:spPr/>
    </dgm:pt>
    <dgm:pt modelId="{D73C422F-C908-4417-9A58-86740A03EAC7}" type="pres">
      <dgm:prSet presAssocID="{D3B9B8CD-D7BA-4916-B4D9-F29D30FC22C5}" presName="horz1" presStyleCnt="0"/>
      <dgm:spPr/>
    </dgm:pt>
    <dgm:pt modelId="{D0154AC1-69F4-4B0A-A4D4-9F94AC564973}" type="pres">
      <dgm:prSet presAssocID="{D3B9B8CD-D7BA-4916-B4D9-F29D30FC22C5}" presName="tx1" presStyleLbl="revTx" presStyleIdx="0" presStyleCnt="3"/>
      <dgm:spPr/>
    </dgm:pt>
    <dgm:pt modelId="{D0860A1B-BA88-4747-A2EF-651CC2E021A7}" type="pres">
      <dgm:prSet presAssocID="{D3B9B8CD-D7BA-4916-B4D9-F29D30FC22C5}" presName="vert1" presStyleCnt="0"/>
      <dgm:spPr/>
    </dgm:pt>
    <dgm:pt modelId="{00CC3C52-75AC-476C-A447-0A700430A552}" type="pres">
      <dgm:prSet presAssocID="{5B6F9556-66BF-47A3-BAA8-C61D7BDC6118}" presName="thickLine" presStyleLbl="alignNode1" presStyleIdx="1" presStyleCnt="3"/>
      <dgm:spPr/>
    </dgm:pt>
    <dgm:pt modelId="{C12F25B4-A9A3-4714-BD42-E1E229AAFD70}" type="pres">
      <dgm:prSet presAssocID="{5B6F9556-66BF-47A3-BAA8-C61D7BDC6118}" presName="horz1" presStyleCnt="0"/>
      <dgm:spPr/>
    </dgm:pt>
    <dgm:pt modelId="{5A9CD9F1-8660-420D-BEF7-5E6F3E7DF3F2}" type="pres">
      <dgm:prSet presAssocID="{5B6F9556-66BF-47A3-BAA8-C61D7BDC6118}" presName="tx1" presStyleLbl="revTx" presStyleIdx="1" presStyleCnt="3"/>
      <dgm:spPr/>
    </dgm:pt>
    <dgm:pt modelId="{B79DF537-9DAF-469D-B420-D615408E3CDE}" type="pres">
      <dgm:prSet presAssocID="{5B6F9556-66BF-47A3-BAA8-C61D7BDC6118}" presName="vert1" presStyleCnt="0"/>
      <dgm:spPr/>
    </dgm:pt>
    <dgm:pt modelId="{720E6EB0-A603-48B0-90A2-7F603A5385D5}" type="pres">
      <dgm:prSet presAssocID="{222C8640-E1CC-403D-9117-D5030C436CC6}" presName="thickLine" presStyleLbl="alignNode1" presStyleIdx="2" presStyleCnt="3"/>
      <dgm:spPr/>
    </dgm:pt>
    <dgm:pt modelId="{010BC90A-649B-4CBC-9EFC-D15615BDC41C}" type="pres">
      <dgm:prSet presAssocID="{222C8640-E1CC-403D-9117-D5030C436CC6}" presName="horz1" presStyleCnt="0"/>
      <dgm:spPr/>
    </dgm:pt>
    <dgm:pt modelId="{25944F11-790F-4834-B0A4-DE3A4773E325}" type="pres">
      <dgm:prSet presAssocID="{222C8640-E1CC-403D-9117-D5030C436CC6}" presName="tx1" presStyleLbl="revTx" presStyleIdx="2" presStyleCnt="3"/>
      <dgm:spPr/>
    </dgm:pt>
    <dgm:pt modelId="{53D3C0B7-6B41-4F6F-A702-5296F9842243}" type="pres">
      <dgm:prSet presAssocID="{222C8640-E1CC-403D-9117-D5030C436CC6}" presName="vert1" presStyleCnt="0"/>
      <dgm:spPr/>
    </dgm:pt>
  </dgm:ptLst>
  <dgm:cxnLst>
    <dgm:cxn modelId="{C82F5E0D-000B-4E6E-8DAA-A8E3218AC04B}" srcId="{DC2E47B9-0A79-4019-ADD3-1803E41A0536}" destId="{D3B9B8CD-D7BA-4916-B4D9-F29D30FC22C5}" srcOrd="0" destOrd="0" parTransId="{8A3FD3A8-E428-4094-B6C1-B037BC60CE2F}" sibTransId="{A7A6E8EF-CADA-4CA3-B65B-6B9DE1B9496A}"/>
    <dgm:cxn modelId="{0159B023-36EF-4651-8DFE-0C50803D58EB}" type="presOf" srcId="{222C8640-E1CC-403D-9117-D5030C436CC6}" destId="{25944F11-790F-4834-B0A4-DE3A4773E325}" srcOrd="0" destOrd="0" presId="urn:microsoft.com/office/officeart/2008/layout/LinedList"/>
    <dgm:cxn modelId="{1C6FB339-96EE-4A21-8FA1-F3D782E2BEB5}" type="presOf" srcId="{D3B9B8CD-D7BA-4916-B4D9-F29D30FC22C5}" destId="{D0154AC1-69F4-4B0A-A4D4-9F94AC564973}" srcOrd="0" destOrd="0" presId="urn:microsoft.com/office/officeart/2008/layout/LinedList"/>
    <dgm:cxn modelId="{E314963F-9EC3-4149-8ECA-EB562296F536}" srcId="{DC2E47B9-0A79-4019-ADD3-1803E41A0536}" destId="{5B6F9556-66BF-47A3-BAA8-C61D7BDC6118}" srcOrd="1" destOrd="0" parTransId="{FCB31888-CDA9-44C8-A13B-265C8C65AD37}" sibTransId="{5798C879-5EFF-4B6B-88EB-AE895958D167}"/>
    <dgm:cxn modelId="{5508946D-4DA0-42E8-B2E8-F4E4B81B644B}" type="presOf" srcId="{DC2E47B9-0A79-4019-ADD3-1803E41A0536}" destId="{D013FB5D-2FE6-427A-869B-9AF7C35FCB3C}" srcOrd="0" destOrd="0" presId="urn:microsoft.com/office/officeart/2008/layout/LinedList"/>
    <dgm:cxn modelId="{CA151850-65DB-4EE9-BAA7-DFD48A912383}" type="presOf" srcId="{5B6F9556-66BF-47A3-BAA8-C61D7BDC6118}" destId="{5A9CD9F1-8660-420D-BEF7-5E6F3E7DF3F2}" srcOrd="0" destOrd="0" presId="urn:microsoft.com/office/officeart/2008/layout/LinedList"/>
    <dgm:cxn modelId="{0F163AE7-838F-436E-B0CD-E7CE19E7205C}" srcId="{DC2E47B9-0A79-4019-ADD3-1803E41A0536}" destId="{222C8640-E1CC-403D-9117-D5030C436CC6}" srcOrd="2" destOrd="0" parTransId="{3371A5DB-FBEB-4608-84F1-2224DE711C16}" sibTransId="{2D9F012B-98E2-499E-83DB-DDE2F56760DF}"/>
    <dgm:cxn modelId="{66A23E61-F3F3-48A8-A3EC-037C73A29F21}" type="presParOf" srcId="{D013FB5D-2FE6-427A-869B-9AF7C35FCB3C}" destId="{85D32F8E-153E-4AB1-93C4-158619ADFD0E}" srcOrd="0" destOrd="0" presId="urn:microsoft.com/office/officeart/2008/layout/LinedList"/>
    <dgm:cxn modelId="{7EC32A84-B111-4186-9608-88917DCADF9B}" type="presParOf" srcId="{D013FB5D-2FE6-427A-869B-9AF7C35FCB3C}" destId="{D73C422F-C908-4417-9A58-86740A03EAC7}" srcOrd="1" destOrd="0" presId="urn:microsoft.com/office/officeart/2008/layout/LinedList"/>
    <dgm:cxn modelId="{7892355E-5E84-4E36-92E3-C2148B48970C}" type="presParOf" srcId="{D73C422F-C908-4417-9A58-86740A03EAC7}" destId="{D0154AC1-69F4-4B0A-A4D4-9F94AC564973}" srcOrd="0" destOrd="0" presId="urn:microsoft.com/office/officeart/2008/layout/LinedList"/>
    <dgm:cxn modelId="{53B9FE5A-C2BA-4E5D-A310-44F95DAAB484}" type="presParOf" srcId="{D73C422F-C908-4417-9A58-86740A03EAC7}" destId="{D0860A1B-BA88-4747-A2EF-651CC2E021A7}" srcOrd="1" destOrd="0" presId="urn:microsoft.com/office/officeart/2008/layout/LinedList"/>
    <dgm:cxn modelId="{E8FC5288-F4BC-47F1-85AC-012399392D28}" type="presParOf" srcId="{D013FB5D-2FE6-427A-869B-9AF7C35FCB3C}" destId="{00CC3C52-75AC-476C-A447-0A700430A552}" srcOrd="2" destOrd="0" presId="urn:microsoft.com/office/officeart/2008/layout/LinedList"/>
    <dgm:cxn modelId="{FB2D289C-FDB1-4F48-AFE8-55701C979092}" type="presParOf" srcId="{D013FB5D-2FE6-427A-869B-9AF7C35FCB3C}" destId="{C12F25B4-A9A3-4714-BD42-E1E229AAFD70}" srcOrd="3" destOrd="0" presId="urn:microsoft.com/office/officeart/2008/layout/LinedList"/>
    <dgm:cxn modelId="{64A93A6B-80A4-40BE-8C93-4896FDB1D791}" type="presParOf" srcId="{C12F25B4-A9A3-4714-BD42-E1E229AAFD70}" destId="{5A9CD9F1-8660-420D-BEF7-5E6F3E7DF3F2}" srcOrd="0" destOrd="0" presId="urn:microsoft.com/office/officeart/2008/layout/LinedList"/>
    <dgm:cxn modelId="{E4E4B287-00DF-4D8E-9F53-257A437EA403}" type="presParOf" srcId="{C12F25B4-A9A3-4714-BD42-E1E229AAFD70}" destId="{B79DF537-9DAF-469D-B420-D615408E3CDE}" srcOrd="1" destOrd="0" presId="urn:microsoft.com/office/officeart/2008/layout/LinedList"/>
    <dgm:cxn modelId="{42A72BB5-4351-4252-BB32-41A216F753CF}" type="presParOf" srcId="{D013FB5D-2FE6-427A-869B-9AF7C35FCB3C}" destId="{720E6EB0-A603-48B0-90A2-7F603A5385D5}" srcOrd="4" destOrd="0" presId="urn:microsoft.com/office/officeart/2008/layout/LinedList"/>
    <dgm:cxn modelId="{BCE1C432-1D8C-4CA4-82BA-0F307B27415B}" type="presParOf" srcId="{D013FB5D-2FE6-427A-869B-9AF7C35FCB3C}" destId="{010BC90A-649B-4CBC-9EFC-D15615BDC41C}" srcOrd="5" destOrd="0" presId="urn:microsoft.com/office/officeart/2008/layout/LinedList"/>
    <dgm:cxn modelId="{7507A896-5BB0-42B4-A526-9C4E3B1C5817}" type="presParOf" srcId="{010BC90A-649B-4CBC-9EFC-D15615BDC41C}" destId="{25944F11-790F-4834-B0A4-DE3A4773E325}" srcOrd="0" destOrd="0" presId="urn:microsoft.com/office/officeart/2008/layout/LinedList"/>
    <dgm:cxn modelId="{9A8615A3-4EBC-4D94-983B-135950D1CFC2}" type="presParOf" srcId="{010BC90A-649B-4CBC-9EFC-D15615BDC41C}" destId="{53D3C0B7-6B41-4F6F-A702-5296F984224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D32F8E-153E-4AB1-93C4-158619ADFD0E}">
      <dsp:nvSpPr>
        <dsp:cNvPr id="0" name=""/>
        <dsp:cNvSpPr/>
      </dsp:nvSpPr>
      <dsp:spPr>
        <a:xfrm>
          <a:off x="0" y="2405"/>
          <a:ext cx="458457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154AC1-69F4-4B0A-A4D4-9F94AC564973}">
      <dsp:nvSpPr>
        <dsp:cNvPr id="0" name=""/>
        <dsp:cNvSpPr/>
      </dsp:nvSpPr>
      <dsp:spPr>
        <a:xfrm>
          <a:off x="0" y="2405"/>
          <a:ext cx="4584576" cy="16403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y-AM" sz="1600" b="0" i="0" kern="1200" dirty="0"/>
            <a:t>Դարերի ընթացքում մեծ փոփոխություններ է կրել մարզի բնակչության թե´ թվաքանակը, թե´ ազգային կազմը: Ուշ միջնադարում մարզի տարածք են թափանցել թուրքալեզու խաշնարած ցեղերը, որոնք այստեղ գերազանց արոտավայրեր են գտել: Տեղաբնիկների`   հայերի թիվը պակասել է: </a:t>
          </a:r>
          <a:endParaRPr lang="en-US" sz="1600" kern="1200" dirty="0"/>
        </a:p>
      </dsp:txBody>
      <dsp:txXfrm>
        <a:off x="0" y="2405"/>
        <a:ext cx="4584576" cy="1640383"/>
      </dsp:txXfrm>
    </dsp:sp>
    <dsp:sp modelId="{00CC3C52-75AC-476C-A447-0A700430A552}">
      <dsp:nvSpPr>
        <dsp:cNvPr id="0" name=""/>
        <dsp:cNvSpPr/>
      </dsp:nvSpPr>
      <dsp:spPr>
        <a:xfrm>
          <a:off x="0" y="1642788"/>
          <a:ext cx="458457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9CD9F1-8660-420D-BEF7-5E6F3E7DF3F2}">
      <dsp:nvSpPr>
        <dsp:cNvPr id="0" name=""/>
        <dsp:cNvSpPr/>
      </dsp:nvSpPr>
      <dsp:spPr>
        <a:xfrm>
          <a:off x="0" y="1642788"/>
          <a:ext cx="4584576" cy="16403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y-AM" sz="1600" b="0" i="0" kern="1200"/>
            <a:t>Արևելյան Հայաստանը </a:t>
          </a:r>
          <a:r>
            <a:rPr lang="hy-AM" sz="1600" b="0" i="0" kern="1200">
              <a:hlinkClick xmlns:r="http://schemas.openxmlformats.org/officeDocument/2006/relationships" r:id="rId1"/>
            </a:rPr>
            <a:t>Ռուսաստան</a:t>
          </a:r>
          <a:r>
            <a:rPr lang="hy-AM" sz="1600" b="0" i="0" kern="1200"/>
            <a:t>ին միանալուց հետո մարզի տարածքում վերաբնակեցվել են զգալի թվով հայեր Արևմտյան Հայաստանից, ինչպես նաև`   ռուս աղանդավորներ: Ներկայումս Գեղարքունիքի բնակչության ազգային կազմը միատարր է: </a:t>
          </a:r>
          <a:endParaRPr lang="en-US" sz="1600" kern="1200"/>
        </a:p>
      </dsp:txBody>
      <dsp:txXfrm>
        <a:off x="0" y="1642788"/>
        <a:ext cx="4584576" cy="1640383"/>
      </dsp:txXfrm>
    </dsp:sp>
    <dsp:sp modelId="{720E6EB0-A603-48B0-90A2-7F603A5385D5}">
      <dsp:nvSpPr>
        <dsp:cNvPr id="0" name=""/>
        <dsp:cNvSpPr/>
      </dsp:nvSpPr>
      <dsp:spPr>
        <a:xfrm>
          <a:off x="0" y="3283172"/>
          <a:ext cx="458457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944F11-790F-4834-B0A4-DE3A4773E325}">
      <dsp:nvSpPr>
        <dsp:cNvPr id="0" name=""/>
        <dsp:cNvSpPr/>
      </dsp:nvSpPr>
      <dsp:spPr>
        <a:xfrm>
          <a:off x="0" y="3283172"/>
          <a:ext cx="4584576" cy="16403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y-AM" sz="1600" b="0" i="0" kern="1200"/>
            <a:t>Վերջին տարիներին ադրբեջանա-հայկական հակամարտության սկզբում ադրբեջանցիները, որ համեմատաբար մեծ թիվ էին կազմում մարզի արևելյան մասում, տեղափոխվեցին </a:t>
          </a:r>
          <a:r>
            <a:rPr lang="hy-AM" sz="1600" b="0" i="0" kern="1200">
              <a:hlinkClick xmlns:r="http://schemas.openxmlformats.org/officeDocument/2006/relationships" r:id="rId2"/>
            </a:rPr>
            <a:t>Ադրբեջան</a:t>
          </a:r>
          <a:r>
            <a:rPr lang="hy-AM" sz="1600" b="0" i="0" kern="1200"/>
            <a:t>: Ազատված գյուղերում բնակություն հաստատեցին Ադրբեջանից փախած հայերը:</a:t>
          </a:r>
          <a:endParaRPr lang="en-US" sz="1600" kern="1200"/>
        </a:p>
      </dsp:txBody>
      <dsp:txXfrm>
        <a:off x="0" y="3283172"/>
        <a:ext cx="4584576" cy="16403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7AFEC-E3A0-4DDC-B000-98BCD68C9D51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C1B56-6935-42FE-9CC4-3D12A850F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98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7AFEC-E3A0-4DDC-B000-98BCD68C9D51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C1B56-6935-42FE-9CC4-3D12A850F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246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7AFEC-E3A0-4DDC-B000-98BCD68C9D51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C1B56-6935-42FE-9CC4-3D12A850FF2A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936322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7AFEC-E3A0-4DDC-B000-98BCD68C9D51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C1B56-6935-42FE-9CC4-3D12A850F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6627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7AFEC-E3A0-4DDC-B000-98BCD68C9D51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C1B56-6935-42FE-9CC4-3D12A850FF2A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142653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7AFEC-E3A0-4DDC-B000-98BCD68C9D51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C1B56-6935-42FE-9CC4-3D12A850F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8044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7AFEC-E3A0-4DDC-B000-98BCD68C9D51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C1B56-6935-42FE-9CC4-3D12A850F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8019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7AFEC-E3A0-4DDC-B000-98BCD68C9D51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C1B56-6935-42FE-9CC4-3D12A850F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094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7AFEC-E3A0-4DDC-B000-98BCD68C9D51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C1B56-6935-42FE-9CC4-3D12A850F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999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7AFEC-E3A0-4DDC-B000-98BCD68C9D51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C1B56-6935-42FE-9CC4-3D12A850F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726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7AFEC-E3A0-4DDC-B000-98BCD68C9D51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C1B56-6935-42FE-9CC4-3D12A850F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459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7AFEC-E3A0-4DDC-B000-98BCD68C9D51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C1B56-6935-42FE-9CC4-3D12A850F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427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7AFEC-E3A0-4DDC-B000-98BCD68C9D51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C1B56-6935-42FE-9CC4-3D12A850F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259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7AFEC-E3A0-4DDC-B000-98BCD68C9D51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C1B56-6935-42FE-9CC4-3D12A850F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857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7AFEC-E3A0-4DDC-B000-98BCD68C9D51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C1B56-6935-42FE-9CC4-3D12A850F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163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7AFEC-E3A0-4DDC-B000-98BCD68C9D51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C1B56-6935-42FE-9CC4-3D12A850F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771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97AFEC-E3A0-4DDC-B000-98BCD68C9D51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03C1B56-6935-42FE-9CC4-3D12A850F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137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  <p:sldLayoutId id="2147483847" r:id="rId12"/>
    <p:sldLayoutId id="2147483848" r:id="rId13"/>
    <p:sldLayoutId id="2147483849" r:id="rId14"/>
    <p:sldLayoutId id="2147483850" r:id="rId15"/>
    <p:sldLayoutId id="214748385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dasaran.net/apps/wiki/view/alias/%D5%8C%D5%B8%D6%82%D5%BD%D5%A1%D5%BD%D5%BF%D5%A1%D5%B6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9EA400D-484D-012C-D5EA-48AA862D9B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666" t="9091" r="27887" b="-1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79A1F85-817B-9388-4DE9-F50B802932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932" y="393969"/>
            <a:ext cx="5073172" cy="2563088"/>
          </a:xfrm>
        </p:spPr>
        <p:txBody>
          <a:bodyPr>
            <a:normAutofit/>
          </a:bodyPr>
          <a:lstStyle/>
          <a:p>
            <a:r>
              <a:rPr lang="hy-AM" sz="4800" dirty="0"/>
              <a:t>ԳԵՂԱՐՔՈՒՆԻՔԻ ՄԱՐԶ </a:t>
            </a:r>
            <a:endParaRPr lang="en-US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ED2555-E566-0C19-E496-AF0B4DFBEE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6869" y="2961290"/>
            <a:ext cx="4853235" cy="2426787"/>
          </a:xfrm>
        </p:spPr>
        <p:txBody>
          <a:bodyPr>
            <a:normAutofit/>
          </a:bodyPr>
          <a:lstStyle/>
          <a:p>
            <a:r>
              <a:rPr lang="hy-AM" sz="2400" dirty="0">
                <a:solidFill>
                  <a:srgbClr val="0070C0"/>
                </a:solidFill>
              </a:rPr>
              <a:t>Հետազոտական աշխատանք</a:t>
            </a:r>
          </a:p>
          <a:p>
            <a:r>
              <a:rPr lang="hy-AM" sz="2400" dirty="0">
                <a:solidFill>
                  <a:srgbClr val="0070C0"/>
                </a:solidFill>
              </a:rPr>
              <a:t>Նախագիծ </a:t>
            </a:r>
          </a:p>
          <a:p>
            <a:r>
              <a:rPr lang="hy-AM" sz="2400" dirty="0">
                <a:solidFill>
                  <a:srgbClr val="0070C0"/>
                </a:solidFill>
              </a:rPr>
              <a:t>Ճանաչում ենք ՀՀ  </a:t>
            </a:r>
            <a:endParaRPr lang="en-US" sz="2400" dirty="0">
              <a:solidFill>
                <a:srgbClr val="0070C0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57C1A16-B8AB-4D99-A195-A38F556A6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8A9B20B-D1DD-4573-B5EC-558029519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23">
            <a:extLst>
              <a:ext uri="{FF2B5EF4-FFF2-40B4-BE49-F238E27FC236}">
                <a16:creationId xmlns:a16="http://schemas.microsoft.com/office/drawing/2014/main" id="{66D61E08-70C3-48D8-BEA0-787111DC3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7" name="Rectangle 25">
            <a:extLst>
              <a:ext uri="{FF2B5EF4-FFF2-40B4-BE49-F238E27FC236}">
                <a16:creationId xmlns:a16="http://schemas.microsoft.com/office/drawing/2014/main" id="{FC55298F-0AE5-478E-AD2B-03C2614C5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9" name="Isosceles Triangle 24">
            <a:extLst>
              <a:ext uri="{FF2B5EF4-FFF2-40B4-BE49-F238E27FC236}">
                <a16:creationId xmlns:a16="http://schemas.microsoft.com/office/drawing/2014/main" id="{C180E4EA-0B63-4779-A895-7E90E7108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1" name="Rectangle 27">
            <a:extLst>
              <a:ext uri="{FF2B5EF4-FFF2-40B4-BE49-F238E27FC236}">
                <a16:creationId xmlns:a16="http://schemas.microsoft.com/office/drawing/2014/main" id="{CEE01D9D-3DE8-4EED-B0D3-8F3C79CC7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3" name="Rectangle 28">
            <a:extLst>
              <a:ext uri="{FF2B5EF4-FFF2-40B4-BE49-F238E27FC236}">
                <a16:creationId xmlns:a16="http://schemas.microsoft.com/office/drawing/2014/main" id="{89AF5CE9-607F-43F4-8983-DCD6DA40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5" name="Rectangle 29">
            <a:extLst>
              <a:ext uri="{FF2B5EF4-FFF2-40B4-BE49-F238E27FC236}">
                <a16:creationId xmlns:a16="http://schemas.microsoft.com/office/drawing/2014/main" id="{6EEA2DBD-9E1E-4521-8C01-F32AD18A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7" name="Isosceles Triangle 29">
            <a:extLst>
              <a:ext uri="{FF2B5EF4-FFF2-40B4-BE49-F238E27FC236}">
                <a16:creationId xmlns:a16="http://schemas.microsoft.com/office/drawing/2014/main" id="{15BBD2C1-BA9B-46A9-A27A-33498B169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132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11313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290979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2568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4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534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3425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5592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2758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A5EC319D-0FEA-4B95-A3EA-01E35672C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7631" y="-8467"/>
            <a:ext cx="5994369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Content Placeholder 6" descr="A map of a country with water and lakes&#10;&#10;Description automatically generated">
            <a:extLst>
              <a:ext uri="{FF2B5EF4-FFF2-40B4-BE49-F238E27FC236}">
                <a16:creationId xmlns:a16="http://schemas.microsoft.com/office/drawing/2014/main" id="{C8BC83CF-BB25-31A3-3254-8E17D27082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83" y="399445"/>
            <a:ext cx="5912185" cy="5640226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2F2EC4F-C999-AD00-D819-44AD70C922FC}"/>
              </a:ext>
            </a:extLst>
          </p:cNvPr>
          <p:cNvSpPr txBox="1"/>
          <p:nvPr/>
        </p:nvSpPr>
        <p:spPr>
          <a:xfrm>
            <a:off x="7073397" y="1020918"/>
            <a:ext cx="5100582" cy="4534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  <a:spcBef>
                <a:spcPts val="600"/>
              </a:spcBef>
              <a:spcAft>
                <a:spcPts val="600"/>
              </a:spcAft>
            </a:pPr>
            <a:r>
              <a:rPr lang="hy-AM" sz="1600" b="1" i="0" dirty="0">
                <a:solidFill>
                  <a:schemeClr val="bg1"/>
                </a:solidFill>
                <a:effectLst/>
                <a:latin typeface="NotoSansArmenian"/>
              </a:rPr>
              <a:t>Մարզկենտրոնը`   Գավառ (քաղաք)</a:t>
            </a:r>
            <a:br>
              <a:rPr lang="hy-AM" sz="1600" b="1" dirty="0">
                <a:solidFill>
                  <a:schemeClr val="bg1"/>
                </a:solidFill>
              </a:rPr>
            </a:br>
            <a:r>
              <a:rPr lang="hy-AM" sz="1600" b="1" i="0" dirty="0">
                <a:solidFill>
                  <a:schemeClr val="bg1"/>
                </a:solidFill>
                <a:effectLst/>
                <a:latin typeface="NotoSansArmenian"/>
              </a:rPr>
              <a:t>Մարզի կազմավորման թիվը՝ 1995 թ. ապրիլի 12</a:t>
            </a:r>
            <a:br>
              <a:rPr lang="hy-AM" sz="1600" b="1" dirty="0">
                <a:solidFill>
                  <a:schemeClr val="bg1"/>
                </a:solidFill>
              </a:rPr>
            </a:br>
            <a:r>
              <a:rPr lang="hy-AM" sz="1600" b="1" i="0" dirty="0">
                <a:solidFill>
                  <a:schemeClr val="bg1"/>
                </a:solidFill>
                <a:effectLst/>
                <a:latin typeface="NotoSansArmenian"/>
              </a:rPr>
              <a:t>Տարածաշրջանները`   Կամոյի անվան շրջան, Կրասնոսելսկի շրջան, Մարտունու շրջան, Սևանի շրջան, Վարդենիսի շրջան</a:t>
            </a:r>
            <a:br>
              <a:rPr lang="hy-AM" sz="1600" b="1" dirty="0">
                <a:solidFill>
                  <a:schemeClr val="bg1"/>
                </a:solidFill>
              </a:rPr>
            </a:br>
            <a:r>
              <a:rPr lang="hy-AM" sz="1600" b="1" i="0" dirty="0">
                <a:solidFill>
                  <a:schemeClr val="bg1"/>
                </a:solidFill>
                <a:effectLst/>
                <a:latin typeface="NotoSansArmenian"/>
              </a:rPr>
              <a:t>Քաղաքային համայնքների թիվը`   5 համայնք</a:t>
            </a:r>
            <a:br>
              <a:rPr lang="hy-AM" sz="1600" b="1" dirty="0">
                <a:solidFill>
                  <a:schemeClr val="bg1"/>
                </a:solidFill>
              </a:rPr>
            </a:br>
            <a:r>
              <a:rPr lang="hy-AM" sz="1600" b="1" i="0" dirty="0">
                <a:solidFill>
                  <a:schemeClr val="bg1"/>
                </a:solidFill>
                <a:effectLst/>
                <a:latin typeface="NotoSansArmenian"/>
              </a:rPr>
              <a:t>Գյուղական համայնքների թիվը`   87 համայնք</a:t>
            </a:r>
            <a:br>
              <a:rPr lang="hy-AM" sz="1600" b="1" dirty="0">
                <a:solidFill>
                  <a:schemeClr val="bg1"/>
                </a:solidFill>
              </a:rPr>
            </a:br>
            <a:r>
              <a:rPr lang="hy-AM" sz="1600" b="1" i="0" dirty="0">
                <a:solidFill>
                  <a:schemeClr val="bg1"/>
                </a:solidFill>
                <a:effectLst/>
                <a:latin typeface="NotoSansArmenian"/>
              </a:rPr>
              <a:t>Գյուղական բնակավայրերի թիվը`   93 բնակավայր</a:t>
            </a:r>
            <a:br>
              <a:rPr lang="hy-AM" sz="1600" b="1" dirty="0">
                <a:solidFill>
                  <a:schemeClr val="bg1"/>
                </a:solidFill>
              </a:rPr>
            </a:br>
            <a:r>
              <a:rPr lang="hy-AM" sz="1600" b="1" i="0" dirty="0">
                <a:solidFill>
                  <a:schemeClr val="bg1"/>
                </a:solidFill>
                <a:effectLst/>
                <a:latin typeface="NotoSansArmenian"/>
              </a:rPr>
              <a:t>Ընդհանուր տարածք`   5,348 կմ²</a:t>
            </a:r>
            <a:br>
              <a:rPr lang="hy-AM" sz="1600" b="1" dirty="0">
                <a:solidFill>
                  <a:schemeClr val="bg1"/>
                </a:solidFill>
              </a:rPr>
            </a:br>
            <a:r>
              <a:rPr lang="hy-AM" sz="1600" b="1" i="0" dirty="0">
                <a:solidFill>
                  <a:schemeClr val="bg1"/>
                </a:solidFill>
                <a:effectLst/>
                <a:latin typeface="NotoSansArmenian"/>
              </a:rPr>
              <a:t>Բնակչության թիվը (ըստ 01.01.2002թ. տվյալների)`   278,600</a:t>
            </a:r>
            <a:br>
              <a:rPr lang="hy-AM" sz="1600" b="1" dirty="0">
                <a:solidFill>
                  <a:schemeClr val="bg1"/>
                </a:solidFill>
              </a:rPr>
            </a:br>
            <a:r>
              <a:rPr lang="hy-AM" sz="1600" b="1" i="0" dirty="0">
                <a:solidFill>
                  <a:schemeClr val="bg1"/>
                </a:solidFill>
                <a:effectLst/>
                <a:latin typeface="NotoSansArmenian"/>
              </a:rPr>
              <a:t>Բնակչության խտությունը`   52.1/կմ²</a:t>
            </a:r>
            <a:br>
              <a:rPr lang="hy-AM" sz="1600" b="1" dirty="0">
                <a:solidFill>
                  <a:schemeClr val="bg1"/>
                </a:solidFill>
              </a:rPr>
            </a:b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345462-FC71-7B8E-5099-E3AF75824403}"/>
              </a:ext>
            </a:extLst>
          </p:cNvPr>
          <p:cNvSpPr txBox="1"/>
          <p:nvPr/>
        </p:nvSpPr>
        <p:spPr>
          <a:xfrm>
            <a:off x="7069303" y="190774"/>
            <a:ext cx="45425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3600" b="1" i="0" dirty="0">
                <a:solidFill>
                  <a:schemeClr val="bg1"/>
                </a:solidFill>
                <a:effectLst/>
                <a:latin typeface="NotoSansArmenian"/>
              </a:rPr>
              <a:t>Գեղարքունիքի մարզ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758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18AC16D-D156-D294-5FB8-86D3421D96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626" r="9266" b="-2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9ADB9C-119B-41FA-65B5-E183739CF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626" y="383458"/>
            <a:ext cx="4395018" cy="1022555"/>
          </a:xfrm>
        </p:spPr>
        <p:txBody>
          <a:bodyPr>
            <a:normAutofit fontScale="90000"/>
          </a:bodyPr>
          <a:lstStyle/>
          <a:p>
            <a:r>
              <a:rPr lang="hy-AM" b="1" dirty="0"/>
              <a:t>Գեղարքունիքի մարզ</a:t>
            </a:r>
            <a:endParaRPr lang="en-US" b="1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0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2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4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6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8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2" name="AutoShape 6">
            <a:extLst>
              <a:ext uri="{FF2B5EF4-FFF2-40B4-BE49-F238E27FC236}">
                <a16:creationId xmlns:a16="http://schemas.microsoft.com/office/drawing/2014/main" id="{BBE5BA44-465D-E45F-98B1-42633489E663}"/>
              </a:ext>
            </a:extLst>
          </p:cNvPr>
          <p:cNvSpPr>
            <a:spLocks noGrp="1" noChangeAspect="1" noChangeArrowheads="1"/>
          </p:cNvSpPr>
          <p:nvPr>
            <p:ph idx="1"/>
          </p:nvPr>
        </p:nvSpPr>
        <p:spPr bwMode="auto">
          <a:xfrm>
            <a:off x="-34413" y="1196505"/>
            <a:ext cx="5211097" cy="4456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hy-AM" sz="1600" dirty="0"/>
              <a:t>Հայաստանի Հանրապետության իր տարածքով ամենամեծ մարզը Գեղարքունիքի մարզն է: Մարզի տարածքի 1/4-ը ծածկված է ջրով: Մարզը զբաղեցնում է պատմական Հայաստանի Սյունիք աշխարհի մի հատվածը, հիմնականում Գեղարքունիքի, Սոդքի և Արեգունու գավառները:</a:t>
            </a:r>
          </a:p>
          <a:p>
            <a:endParaRPr lang="hy-AM" sz="1600" dirty="0"/>
          </a:p>
          <a:p>
            <a:r>
              <a:rPr lang="hy-AM" sz="1600" dirty="0"/>
              <a:t>Գավառը նախախորհրդային Հայաստանի չորս քաղաքներից մեկն էր։ Նրա բնակչությունը գյուղատնտեսությունից բացի զբաղվում էր արհեստագործությամբ ու առևտրով։ Արդյունաբերությունը թափ առավ խորհրդային տարիներին: Կառուցվեցին սարքաշինական, էլեկտրատեխնիկական, տեքստիլ ու սննդի արդյունաբերության գործարաններ, որոնց շնորհիվ Գավառը դարձավ Հայաստանի աչքի ընկնող արդյունաբերական կենտրոններից մեկը: Այժմ քաղաքում գործում են նաև կրթական, կուլտուր-լուսավորական ու առողջապահական՝ մարզային նշանակության կենտրոններ։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757211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9" name="Group 2058">
            <a:extLst>
              <a:ext uri="{FF2B5EF4-FFF2-40B4-BE49-F238E27FC236}">
                <a16:creationId xmlns:a16="http://schemas.microsoft.com/office/drawing/2014/main" id="{4098A4C6-4FFB-4EF4-8317-8110224DB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60" name="Straight Connector 2059">
              <a:extLst>
                <a:ext uri="{FF2B5EF4-FFF2-40B4-BE49-F238E27FC236}">
                  <a16:creationId xmlns:a16="http://schemas.microsoft.com/office/drawing/2014/main" id="{4A415072-93F3-4FDA-96B8-7DFD2874C5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1" name="Straight Connector 2060">
              <a:extLst>
                <a:ext uri="{FF2B5EF4-FFF2-40B4-BE49-F238E27FC236}">
                  <a16:creationId xmlns:a16="http://schemas.microsoft.com/office/drawing/2014/main" id="{D8C2D828-7FBF-4467-B527-793E0E978C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62" name="Rectangle 23">
              <a:extLst>
                <a:ext uri="{FF2B5EF4-FFF2-40B4-BE49-F238E27FC236}">
                  <a16:creationId xmlns:a16="http://schemas.microsoft.com/office/drawing/2014/main" id="{B9D10F1D-AB99-42AD-8720-CDF3499591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063" name="Rectangle 25">
              <a:extLst>
                <a:ext uri="{FF2B5EF4-FFF2-40B4-BE49-F238E27FC236}">
                  <a16:creationId xmlns:a16="http://schemas.microsoft.com/office/drawing/2014/main" id="{5BF01F05-8464-452A-A278-4A40757B65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064" name="Isosceles Triangle 2063">
              <a:extLst>
                <a:ext uri="{FF2B5EF4-FFF2-40B4-BE49-F238E27FC236}">
                  <a16:creationId xmlns:a16="http://schemas.microsoft.com/office/drawing/2014/main" id="{FBCC0363-6CA5-4B64-A66F-4787325575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065" name="Rectangle 27">
              <a:extLst>
                <a:ext uri="{FF2B5EF4-FFF2-40B4-BE49-F238E27FC236}">
                  <a16:creationId xmlns:a16="http://schemas.microsoft.com/office/drawing/2014/main" id="{CBACBAB2-7577-4339-B610-7245E449D3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066" name="Rectangle 28">
              <a:extLst>
                <a:ext uri="{FF2B5EF4-FFF2-40B4-BE49-F238E27FC236}">
                  <a16:creationId xmlns:a16="http://schemas.microsoft.com/office/drawing/2014/main" id="{DFCB19D4-D4D4-4AFD-9ECC-A6D0E4AE2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067" name="Rectangle 29">
              <a:extLst>
                <a:ext uri="{FF2B5EF4-FFF2-40B4-BE49-F238E27FC236}">
                  <a16:creationId xmlns:a16="http://schemas.microsoft.com/office/drawing/2014/main" id="{3B32E423-85B7-4B28-B5C3-AB63224A46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068" name="Isosceles Triangle 2067">
              <a:extLst>
                <a:ext uri="{FF2B5EF4-FFF2-40B4-BE49-F238E27FC236}">
                  <a16:creationId xmlns:a16="http://schemas.microsoft.com/office/drawing/2014/main" id="{3DC38A14-94ED-496F-851A-CA6A988988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069" name="Isosceles Triangle 2068">
              <a:extLst>
                <a:ext uri="{FF2B5EF4-FFF2-40B4-BE49-F238E27FC236}">
                  <a16:creationId xmlns:a16="http://schemas.microsoft.com/office/drawing/2014/main" id="{14E862E4-F307-4A50-A3A9-0A79FD36D0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pic>
        <p:nvPicPr>
          <p:cNvPr id="2052" name="Picture 4" descr="Գեղարքունիքի տեսարժան վայրերը">
            <a:extLst>
              <a:ext uri="{FF2B5EF4-FFF2-40B4-BE49-F238E27FC236}">
                <a16:creationId xmlns:a16="http://schemas.microsoft.com/office/drawing/2014/main" id="{675F3F47-714B-8301-6BE8-22A012DC16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15" r="8063" b="-4"/>
          <a:stretch/>
        </p:blipFill>
        <p:spPr bwMode="auto">
          <a:xfrm>
            <a:off x="3078396" y="10"/>
            <a:ext cx="3030396" cy="2618824"/>
          </a:xfrm>
          <a:custGeom>
            <a:avLst/>
            <a:gdLst/>
            <a:ahLst/>
            <a:cxnLst/>
            <a:rect l="l" t="t" r="r" b="b"/>
            <a:pathLst>
              <a:path w="3030396" h="2618834">
                <a:moveTo>
                  <a:pt x="398252" y="0"/>
                </a:moveTo>
                <a:lnTo>
                  <a:pt x="1887012" y="0"/>
                </a:lnTo>
                <a:lnTo>
                  <a:pt x="1887012" y="1"/>
                </a:lnTo>
                <a:lnTo>
                  <a:pt x="3030396" y="1"/>
                </a:lnTo>
                <a:lnTo>
                  <a:pt x="2639222" y="2618834"/>
                </a:lnTo>
                <a:lnTo>
                  <a:pt x="0" y="261883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C70990-3126-0E19-362E-EE0A06872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1816" y="-113877"/>
            <a:ext cx="3165212" cy="142329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2400" b="1" i="0" dirty="0" err="1">
                <a:effectLst/>
                <a:highlight>
                  <a:srgbClr val="FFFFFF"/>
                </a:highlight>
              </a:rPr>
              <a:t>Մարզի</a:t>
            </a:r>
            <a:r>
              <a:rPr lang="en-US" sz="2400" b="1" i="0" dirty="0">
                <a:effectLst/>
                <a:highlight>
                  <a:srgbClr val="FFFFFF"/>
                </a:highlight>
              </a:rPr>
              <a:t> </a:t>
            </a:r>
            <a:r>
              <a:rPr lang="en-US" sz="2400" b="1" i="0" dirty="0" err="1">
                <a:effectLst/>
                <a:highlight>
                  <a:srgbClr val="FFFFFF"/>
                </a:highlight>
              </a:rPr>
              <a:t>բնական</a:t>
            </a:r>
            <a:r>
              <a:rPr lang="en-US" sz="2400" b="1" i="0" dirty="0">
                <a:effectLst/>
                <a:highlight>
                  <a:srgbClr val="FFFFFF"/>
                </a:highlight>
              </a:rPr>
              <a:t> </a:t>
            </a:r>
            <a:r>
              <a:rPr lang="en-US" sz="2400" b="1" i="0" dirty="0" err="1">
                <a:effectLst/>
                <a:highlight>
                  <a:srgbClr val="FFFFFF"/>
                </a:highlight>
              </a:rPr>
              <a:t>պայմանները</a:t>
            </a:r>
            <a:r>
              <a:rPr lang="en-US" sz="2400" b="1" i="0" dirty="0">
                <a:effectLst/>
                <a:highlight>
                  <a:srgbClr val="FFFFFF"/>
                </a:highlight>
              </a:rPr>
              <a:t> և </a:t>
            </a:r>
            <a:r>
              <a:rPr lang="en-US" sz="2400" b="1" i="0" dirty="0" err="1">
                <a:effectLst/>
                <a:highlight>
                  <a:srgbClr val="FFFFFF"/>
                </a:highlight>
              </a:rPr>
              <a:t>հարստությունները</a:t>
            </a:r>
            <a:endParaRPr lang="en-US" sz="2400" dirty="0"/>
          </a:p>
        </p:txBody>
      </p:sp>
      <p:pic>
        <p:nvPicPr>
          <p:cNvPr id="2050" name="Picture 2" descr="Գեղարքունի մարզ և տեսարժան վայրեր ...">
            <a:extLst>
              <a:ext uri="{FF2B5EF4-FFF2-40B4-BE49-F238E27FC236}">
                <a16:creationId xmlns:a16="http://schemas.microsoft.com/office/drawing/2014/main" id="{F261D14E-B936-5C2F-9655-2E4ABFC4DED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7" r="20244" b="-3"/>
          <a:stretch/>
        </p:blipFill>
        <p:spPr bwMode="auto">
          <a:xfrm>
            <a:off x="440943" y="10"/>
            <a:ext cx="3038117" cy="2618824"/>
          </a:xfrm>
          <a:custGeom>
            <a:avLst/>
            <a:gdLst/>
            <a:ahLst/>
            <a:cxnLst/>
            <a:rect l="l" t="t" r="r" b="b"/>
            <a:pathLst>
              <a:path w="3038117" h="2618834">
                <a:moveTo>
                  <a:pt x="389438" y="0"/>
                </a:moveTo>
                <a:lnTo>
                  <a:pt x="3038117" y="0"/>
                </a:lnTo>
                <a:lnTo>
                  <a:pt x="2639865" y="2618834"/>
                </a:lnTo>
                <a:lnTo>
                  <a:pt x="0" y="261883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D3DF06C8-2503-4804-DF99-D298AFF5AC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4"/>
          <a:stretch/>
        </p:blipFill>
        <p:spPr bwMode="auto">
          <a:xfrm>
            <a:off x="1" y="2618834"/>
            <a:ext cx="5717617" cy="4239166"/>
          </a:xfrm>
          <a:custGeom>
            <a:avLst/>
            <a:gdLst/>
            <a:ahLst/>
            <a:cxnLst/>
            <a:rect l="l" t="t" r="r" b="b"/>
            <a:pathLst>
              <a:path w="5717617" h="4239166">
                <a:moveTo>
                  <a:pt x="440944" y="0"/>
                </a:moveTo>
                <a:lnTo>
                  <a:pt x="5717617" y="0"/>
                </a:lnTo>
                <a:lnTo>
                  <a:pt x="5084413" y="4239166"/>
                </a:lnTo>
                <a:lnTo>
                  <a:pt x="0" y="4239166"/>
                </a:lnTo>
                <a:lnTo>
                  <a:pt x="0" y="296518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71" name="Straight Connector 2070">
            <a:extLst>
              <a:ext uri="{FF2B5EF4-FFF2-40B4-BE49-F238E27FC236}">
                <a16:creationId xmlns:a16="http://schemas.microsoft.com/office/drawing/2014/main" id="{076A370E-C7CA-4ED6-BBEE-CE73A7944B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40943" y="2618834"/>
            <a:ext cx="528385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3" name="Straight Connector 2072">
            <a:extLst>
              <a:ext uri="{FF2B5EF4-FFF2-40B4-BE49-F238E27FC236}">
                <a16:creationId xmlns:a16="http://schemas.microsoft.com/office/drawing/2014/main" id="{09C45DED-5AFE-434B-A28C-F5DF05539B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3078396" y="0"/>
            <a:ext cx="400664" cy="261883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61BF8B43-7E5A-E1F2-E5EB-08E8E76DAC39}"/>
              </a:ext>
            </a:extLst>
          </p:cNvPr>
          <p:cNvSpPr txBox="1"/>
          <p:nvPr/>
        </p:nvSpPr>
        <p:spPr>
          <a:xfrm>
            <a:off x="5901210" y="1919710"/>
            <a:ext cx="4314506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y-AM" sz="1600" b="1" i="0" dirty="0">
                <a:solidFill>
                  <a:srgbClr val="212121"/>
                </a:solidFill>
                <a:effectLst/>
                <a:latin typeface="NotoSansArmenian"/>
              </a:rPr>
              <a:t>Գեղարքունիքի մարզը հիմնականում զբաղեցնում է Սևանա լճի ջրհավաք ավազանը: Գեղամա և Վարդենիսի լեռներում բազմած են տասնյակ հրաբխային կոներ: Հատկապես ուշագրավ են Աժդահակ և Արմաղան հրաբուխները, որոնց ձագարձև խառնարաններում գոյացել են գեղեցիկ լճակներ: Կլիման բարեխառն լեռնային է: Ձմեռը ցրտաշունչ է, ամառը`   տաք: Աևանա լիճը նկատելիորեն մեղմացնում է ափամերձ գոտու ձմռան սառնամանիքը և ամռան շոգը:</a:t>
            </a:r>
          </a:p>
          <a:p>
            <a:pPr algn="l"/>
            <a:r>
              <a:rPr lang="hy-AM" sz="1600" b="1" i="0" dirty="0">
                <a:solidFill>
                  <a:srgbClr val="212121"/>
                </a:solidFill>
                <a:effectLst/>
                <a:latin typeface="NotoSansArmenian"/>
              </a:rPr>
              <a:t>Գեղարքունիքի մարզում կարելի է հանդիպել նախաուրարտական և ուրարտական ժամանակաշրջանների բերդերի, ամրոցների, բնակավայրերի, հնավայրերի հետքեր, սեպագիր արձանագրություններ: Լճից ազատված տարածքներից հայտնաբերվել են մինչև հինգհազարամյա հնության դամբարաններ:</a:t>
            </a:r>
          </a:p>
        </p:txBody>
      </p:sp>
    </p:spTree>
    <p:extLst>
      <p:ext uri="{BB962C8B-B14F-4D97-AF65-F5344CB8AC3E}">
        <p14:creationId xmlns:p14="http://schemas.microsoft.com/office/powerpoint/2010/main" val="3390333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F6267-9F08-2D6D-1A4E-33AB120A6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9858" y="103239"/>
            <a:ext cx="2930518" cy="13208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hy-AM" sz="3100" b="1" i="0">
                <a:effectLst/>
                <a:highlight>
                  <a:srgbClr val="FFFFFF"/>
                </a:highlight>
                <a:latin typeface="NotoSansArmenian"/>
              </a:rPr>
              <a:t>Մարզի բնակչությունը</a:t>
            </a:r>
            <a:endParaRPr lang="en-US" sz="3100" dirty="0"/>
          </a:p>
        </p:txBody>
      </p:sp>
      <p:pic>
        <p:nvPicPr>
          <p:cNvPr id="3074" name="Picture 2" descr="Yerevan.Today | ՀՀ մշտական բնակչության ...">
            <a:extLst>
              <a:ext uri="{FF2B5EF4-FFF2-40B4-BE49-F238E27FC236}">
                <a16:creationId xmlns:a16="http://schemas.microsoft.com/office/drawing/2014/main" id="{D0BECF2E-1743-09AA-FC4B-556928E435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5626" y="609600"/>
            <a:ext cx="4584576" cy="2601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082" name="Content Placeholder 3079">
            <a:extLst>
              <a:ext uri="{FF2B5EF4-FFF2-40B4-BE49-F238E27FC236}">
                <a16:creationId xmlns:a16="http://schemas.microsoft.com/office/drawing/2014/main" id="{7D9B9FD8-3A07-6D83-AA6F-E75DA9E5A16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545395" y="1848465"/>
          <a:ext cx="4584576" cy="49259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076" name="Picture 4" descr="Հայաստանի բնակչության թիվը 2020թ ...">
            <a:extLst>
              <a:ext uri="{FF2B5EF4-FFF2-40B4-BE49-F238E27FC236}">
                <a16:creationId xmlns:a16="http://schemas.microsoft.com/office/drawing/2014/main" id="{73B41AAA-98FD-4B2A-53E7-D861692983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36159" y="3439020"/>
            <a:ext cx="3903511" cy="2602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30015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1FB6B-B925-1E75-3E45-8B7179164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>
            <a:normAutofit/>
          </a:bodyPr>
          <a:lstStyle/>
          <a:p>
            <a:r>
              <a:rPr lang="hy-AM" b="1" i="0">
                <a:effectLst/>
                <a:highlight>
                  <a:srgbClr val="FFFFFF"/>
                </a:highlight>
                <a:latin typeface="NotoSansArmenian"/>
              </a:rPr>
              <a:t>Քաղաքները</a:t>
            </a:r>
            <a:endParaRPr lang="en-US" dirty="0"/>
          </a:p>
        </p:txBody>
      </p:sp>
      <p:sp>
        <p:nvSpPr>
          <p:cNvPr id="4102" name="Content Placeholder 4101">
            <a:extLst>
              <a:ext uri="{FF2B5EF4-FFF2-40B4-BE49-F238E27FC236}">
                <a16:creationId xmlns:a16="http://schemas.microsoft.com/office/drawing/2014/main" id="{1B67A0C7-4B46-834C-4EC1-9A3187568E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9563" y="1858297"/>
            <a:ext cx="4064439" cy="418306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y-AM" sz="1000" b="1" i="0" dirty="0">
                <a:effectLst/>
                <a:latin typeface="NotoSansArmenian"/>
              </a:rPr>
              <a:t>Գեղարքունիքի մարզկենտրոնն է Գավառը: Այն հիմնադրել են 1830թ. Արևմտյան Հայաստանի Բայազետ քաղաքից վերաբնակեցված հայերը`   պատմական Գավառականի տեղում: Խորհրդային իշխանությունների տարիներին քաղաքը կոչվել է`   սկզբում Նոր Բայազետ, ապա`   Կամո:</a:t>
            </a:r>
          </a:p>
          <a:p>
            <a:pPr>
              <a:lnSpc>
                <a:spcPct val="90000"/>
              </a:lnSpc>
            </a:pPr>
            <a:r>
              <a:rPr lang="hy-AM" sz="1000" b="1" i="0" dirty="0">
                <a:effectLst/>
                <a:latin typeface="NotoSansArmenian"/>
              </a:rPr>
              <a:t>Գավառը նախախորհրդային Հայաստանի չորս քաղաքներից մեկն էր: Նրա բնակչությունը գյուղատնտեսությունի բացի զբաղվում էր արհեստագործությամբ ու առևտրով: Արդյունաբերությունը թափ առավ խորհրդային տարիներին: Կառուցվեցին սարքաշինական, էլեկտրատեխնիկական, տեքստիլ ու սննդի արդյունաբերության գործարաններ, որոնց շնորհիվ Գավառը դարձավ Հայաստանի աչքի ընկնող արդյունաբերական կենտրոններից մեկը: Այժմ քաղաքում գործում են նաև կրթական, կուլտուր-լուսավորական ու առողջապահական`   մարզային նշանակության կենտրոններ:</a:t>
            </a:r>
          </a:p>
          <a:p>
            <a:pPr>
              <a:lnSpc>
                <a:spcPct val="90000"/>
              </a:lnSpc>
            </a:pPr>
            <a:r>
              <a:rPr lang="hy-AM" sz="1000" b="1" i="0" dirty="0">
                <a:effectLst/>
                <a:latin typeface="NotoSansArmenian"/>
              </a:rPr>
              <a:t>Մարզի երկրորդ քաղաքը Սևանն է (նախկին`   Ելենովկա), որը հիմնադրել են </a:t>
            </a:r>
            <a:r>
              <a:rPr lang="en-US" sz="1000" b="1" i="0" dirty="0">
                <a:effectLst/>
                <a:latin typeface="NotoSansArmenian"/>
              </a:rPr>
              <a:t>XIX</a:t>
            </a:r>
            <a:r>
              <a:rPr lang="hy-AM" sz="1000" b="1" i="0" dirty="0">
                <a:effectLst/>
                <a:latin typeface="NotoSansArmenian"/>
              </a:rPr>
              <a:t>դ. առաջին կեսին կենտրոնական </a:t>
            </a:r>
            <a:r>
              <a:rPr lang="hy-AM" sz="1000" b="1" i="0" u="none" strike="noStrike" dirty="0">
                <a:effectLst/>
                <a:latin typeface="NotoSansArmenian"/>
                <a:hlinkClick r:id="rId2"/>
              </a:rPr>
              <a:t>Ռուսաստան</a:t>
            </a:r>
            <a:r>
              <a:rPr lang="hy-AM" sz="1000" b="1" i="0" dirty="0">
                <a:effectLst/>
                <a:latin typeface="NotoSansArmenian"/>
              </a:rPr>
              <a:t>ից աքսորված ռուս աղանդավորները: Քաղաքի արագ զարգացմանը նպաստել է նրա հարմարավետ աշխարհագրական դիրքը`   Երևան-Իջևան ու Երևան-Գավառ ավտոմոբիլային ճանապարհների խաչմերուկի վրա:</a:t>
            </a:r>
          </a:p>
          <a:p>
            <a:pPr>
              <a:lnSpc>
                <a:spcPct val="90000"/>
              </a:lnSpc>
            </a:pPr>
            <a:endParaRPr lang="en-US" sz="1000" b="1" dirty="0"/>
          </a:p>
        </p:txBody>
      </p:sp>
      <p:pic>
        <p:nvPicPr>
          <p:cNvPr id="4098" name="Picture 2" descr="undefined">
            <a:extLst>
              <a:ext uri="{FF2B5EF4-FFF2-40B4-BE49-F238E27FC236}">
                <a16:creationId xmlns:a16="http://schemas.microsoft.com/office/drawing/2014/main" id="{B2F8D245-2B17-A4D7-DEC6-C9E9D1D62E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"/>
          <a:stretch/>
        </p:blipFill>
        <p:spPr bwMode="auto"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12" name="Isosceles Triangle 4111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079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18A2A-5C3A-F7E6-058E-D07F4AAC6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y-AM" dirty="0"/>
              <a:t>Առնո Բադալյան</a:t>
            </a:r>
            <a:br>
              <a:rPr lang="hy-AM" dirty="0"/>
            </a:br>
            <a:r>
              <a:rPr lang="hy-AM" dirty="0"/>
              <a:t>Արմեն Ավագյան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86935A-4BEE-CFDD-97DB-E544FDED59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y-AM" sz="7200" dirty="0">
                <a:solidFill>
                  <a:schemeClr val="accent1"/>
                </a:solidFill>
              </a:rPr>
              <a:t>Շնորհակալություն</a:t>
            </a:r>
            <a:endParaRPr lang="en-US" sz="7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02509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Office 2013 - 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14612</TotalTime>
  <Words>531</Words>
  <Application>Microsoft Office PowerPoint</Application>
  <PresentationFormat>Widescreen</PresentationFormat>
  <Paragraphs>23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NotoSansArmenian</vt:lpstr>
      <vt:lpstr>Trebuchet MS</vt:lpstr>
      <vt:lpstr>Wingdings 3</vt:lpstr>
      <vt:lpstr>Facet</vt:lpstr>
      <vt:lpstr>ԳԵՂԱՐՔՈՒՆԻՔԻ ՄԱՐԶ </vt:lpstr>
      <vt:lpstr>PowerPoint Presentation</vt:lpstr>
      <vt:lpstr>Գեղարքունիքի մարզ</vt:lpstr>
      <vt:lpstr>Մարզի բնական պայմանները և հարստությունները</vt:lpstr>
      <vt:lpstr>Մարզի բնակչությունը</vt:lpstr>
      <vt:lpstr>Քաղաքները</vt:lpstr>
      <vt:lpstr>Առնո Բադալյան Արմեն Ավագյան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ԳԵՂԱՐՔՈՒՆԻՔԻ ՄԱՐԶ </dc:title>
  <dc:creator>Ավագյան  Արմեն</dc:creator>
  <cp:lastModifiedBy>Ավագյան  Արմեն</cp:lastModifiedBy>
  <cp:revision>10</cp:revision>
  <dcterms:created xsi:type="dcterms:W3CDTF">2024-04-10T05:48:39Z</dcterms:created>
  <dcterms:modified xsi:type="dcterms:W3CDTF">2024-05-15T17:48:14Z</dcterms:modified>
</cp:coreProperties>
</file>